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8" r:id="rId2"/>
    <p:sldId id="317" r:id="rId3"/>
    <p:sldId id="315" r:id="rId4"/>
    <p:sldId id="316" r:id="rId5"/>
    <p:sldId id="312" r:id="rId6"/>
    <p:sldId id="313" r:id="rId7"/>
    <p:sldId id="319" r:id="rId8"/>
    <p:sldId id="320" r:id="rId9"/>
    <p:sldId id="321" r:id="rId10"/>
    <p:sldId id="322" r:id="rId11"/>
    <p:sldId id="324" r:id="rId12"/>
    <p:sldId id="32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46DC9-49BC-4791-904B-BB286C5BC7D3}" type="datetimeFigureOut">
              <a:rPr lang="en-CA" smtClean="0"/>
              <a:t>2019-11-22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CBAF8-9445-41EE-810B-5D920778D98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11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F754-C3D8-4F8C-9F61-1C78E38AA202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E426-EA02-44F5-8D99-2B163C1333F3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704F-0C0E-4A4F-930F-EDEE77E42986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F0B4D-7B2F-49E9-8C9A-65916EC8EB35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2209-01EA-41E3-AF01-DA6CDC1CC0FF}" type="datetime1">
              <a:rPr lang="en-CA" smtClean="0"/>
              <a:t>2019-11-22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9328-CB17-4DBC-824D-8A6385F263DC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15FB-FDD0-45B6-9807-A8D1A886A9DE}" type="datetime1">
              <a:rPr lang="en-CA" smtClean="0"/>
              <a:t>2019-11-22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BE35-4866-46B7-9931-314D26801EB9}" type="datetime1">
              <a:rPr lang="en-CA" smtClean="0"/>
              <a:t>2019-11-22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73F4-A725-493D-9511-1506DC3413D8}" type="datetime1">
              <a:rPr lang="en-CA" smtClean="0"/>
              <a:t>2019-11-22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DAB73-6015-4E7A-B471-0A3C7E785595}" type="datetime1">
              <a:rPr lang="en-CA" smtClean="0"/>
              <a:t>2019-11-22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7D2B-5B7D-4616-A49F-A23B202176E8}" type="datetime1">
              <a:rPr lang="en-CA" smtClean="0"/>
              <a:t>2019-11-22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56166EF-17BC-4183-AAD0-6F789E9B65DA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B444633-6C4C-4993-99FF-529962CB7D01}" type="datetime1">
              <a:rPr lang="en-CA" smtClean="0"/>
              <a:t>2019-11-22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543800" cy="2593975"/>
          </a:xfrm>
        </p:spPr>
        <p:txBody>
          <a:bodyPr/>
          <a:lstStyle/>
          <a:p>
            <a:pPr algn="ctr"/>
            <a:r>
              <a:rPr lang="ar-IQ" sz="4400" dirty="0" smtClean="0"/>
              <a:t>    المحاضرة الثانية             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905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10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539552" y="2605532"/>
            <a:ext cx="61206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90" y="602300"/>
            <a:ext cx="5600080" cy="603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29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11</a:t>
            </a:fld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5612551" cy="300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7" y="4437112"/>
            <a:ext cx="5857239" cy="98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36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12</a:t>
            </a:fld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81" y="116632"/>
            <a:ext cx="4384569" cy="6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51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6461760" cy="5162128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Based upon the number of carbon atoms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attached to a carbon atom, the carbon atom is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termed as primary (1°), secondary (2°), tertiary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(3°) or quaternary (4°). Carbon atom attached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to no other carbon atom as in methane or to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only one carbon atom as in ethane is called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primary carbon atom. Terminal carbon atoms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are always primary. Carbon atom attached to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two carbon atoms is known as secondary.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Tertiary carbon is attached to three carbon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atoms and neo or quaternary carbon is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attached to four carbon atoms. Can you identify</a:t>
            </a:r>
          </a:p>
          <a:p>
            <a:r>
              <a:rPr lang="en-US" dirty="0">
                <a:solidFill>
                  <a:srgbClr val="231F20"/>
                </a:solidFill>
                <a:latin typeface="BookmanPlain"/>
              </a:rPr>
              <a:t>1°, 2°, 3° and 4° carbon atoms in structures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63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/>
              <a:t>to V ? If you go on constructing structures </a:t>
            </a:r>
            <a:r>
              <a:rPr lang="en-US" dirty="0" smtClean="0"/>
              <a:t>for</a:t>
            </a:r>
            <a:r>
              <a:rPr lang="ar-IQ" dirty="0" smtClean="0"/>
              <a:t> </a:t>
            </a:r>
            <a:r>
              <a:rPr lang="en-US" dirty="0" smtClean="0"/>
              <a:t>higher </a:t>
            </a:r>
            <a:r>
              <a:rPr lang="en-US" dirty="0"/>
              <a:t>alkanes, you will be getting still </a:t>
            </a:r>
            <a:r>
              <a:rPr lang="en-US" dirty="0" smtClean="0"/>
              <a:t>larger</a:t>
            </a:r>
            <a:r>
              <a:rPr lang="ar-IQ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isomers. C6H14 has got five </a:t>
            </a:r>
            <a:r>
              <a:rPr lang="en-US" dirty="0" smtClean="0"/>
              <a:t>isomers</a:t>
            </a:r>
            <a:r>
              <a:rPr lang="ar-IQ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C7H16 has nine. As many as 75 </a:t>
            </a:r>
            <a:r>
              <a:rPr lang="en-US" dirty="0" smtClean="0"/>
              <a:t>isomers</a:t>
            </a:r>
            <a:r>
              <a:rPr lang="ar-IQ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possible for </a:t>
            </a:r>
            <a:r>
              <a:rPr lang="en-US" dirty="0" smtClean="0"/>
              <a:t>C10H22.</a:t>
            </a:r>
            <a:r>
              <a:rPr lang="ar-IQ" dirty="0" smtClean="0"/>
              <a:t> </a:t>
            </a:r>
            <a:r>
              <a:rPr lang="en-US" dirty="0" smtClean="0"/>
              <a:t>In</a:t>
            </a:r>
            <a:r>
              <a:rPr lang="ar-IQ" dirty="0" smtClean="0"/>
              <a:t> </a:t>
            </a:r>
            <a:r>
              <a:rPr lang="en-US" dirty="0" smtClean="0"/>
              <a:t>structures </a:t>
            </a:r>
            <a:r>
              <a:rPr lang="en-US" dirty="0"/>
              <a:t>II, IV and V, you </a:t>
            </a:r>
            <a:r>
              <a:rPr lang="en-US" dirty="0" smtClean="0"/>
              <a:t>observed</a:t>
            </a:r>
            <a:r>
              <a:rPr lang="ar-IQ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–CH3 group is attached to carbon </a:t>
            </a:r>
            <a:r>
              <a:rPr lang="en-US" dirty="0" smtClean="0"/>
              <a:t>atom</a:t>
            </a:r>
            <a:r>
              <a:rPr lang="ar-IQ" dirty="0" smtClean="0"/>
              <a:t> </a:t>
            </a:r>
            <a:r>
              <a:rPr lang="en-US" dirty="0" smtClean="0"/>
              <a:t>numbered </a:t>
            </a:r>
            <a:r>
              <a:rPr lang="en-US" dirty="0"/>
              <a:t>as 2. You will come across groups</a:t>
            </a:r>
          </a:p>
          <a:p>
            <a:pPr marL="114300" indent="0">
              <a:buNone/>
            </a:pPr>
            <a:r>
              <a:rPr lang="en-US" dirty="0"/>
              <a:t>like –CH3, –C2H5, –C3H7 etc. attached to </a:t>
            </a:r>
            <a:r>
              <a:rPr lang="en-US" dirty="0" smtClean="0"/>
              <a:t>carbon</a:t>
            </a:r>
            <a:r>
              <a:rPr lang="ar-IQ" dirty="0" smtClean="0"/>
              <a:t> </a:t>
            </a:r>
            <a:r>
              <a:rPr lang="en-US" dirty="0" smtClean="0"/>
              <a:t>atoms </a:t>
            </a:r>
            <a:r>
              <a:rPr lang="en-US" dirty="0"/>
              <a:t>in alkanes or other classes </a:t>
            </a:r>
            <a:r>
              <a:rPr lang="en-US" dirty="0" smtClean="0"/>
              <a:t>of</a:t>
            </a:r>
            <a:r>
              <a:rPr lang="ar-IQ" dirty="0" smtClean="0"/>
              <a:t> </a:t>
            </a:r>
            <a:r>
              <a:rPr lang="en-US" dirty="0" smtClean="0"/>
              <a:t>compounds</a:t>
            </a:r>
            <a:r>
              <a:rPr lang="en-US" dirty="0"/>
              <a:t>. These groups or substituents </a:t>
            </a:r>
            <a:r>
              <a:rPr lang="en-US" dirty="0" smtClean="0"/>
              <a:t>are</a:t>
            </a:r>
            <a:r>
              <a:rPr lang="ar-IQ" dirty="0" smtClean="0"/>
              <a:t> </a:t>
            </a:r>
            <a:r>
              <a:rPr lang="en-US" dirty="0" smtClean="0"/>
              <a:t>known </a:t>
            </a:r>
            <a:r>
              <a:rPr lang="en-US" dirty="0"/>
              <a:t>as alkyl groups as they are derived </a:t>
            </a:r>
            <a:r>
              <a:rPr lang="en-US" dirty="0" smtClean="0"/>
              <a:t>from</a:t>
            </a:r>
            <a:r>
              <a:rPr lang="ar-IQ" dirty="0" smtClean="0"/>
              <a:t> </a:t>
            </a:r>
            <a:r>
              <a:rPr lang="en-US" dirty="0" smtClean="0"/>
              <a:t>alkanes </a:t>
            </a:r>
            <a:r>
              <a:rPr lang="en-US" dirty="0"/>
              <a:t>by removal of one hydrogen </a:t>
            </a:r>
            <a:r>
              <a:rPr lang="en-US" dirty="0" smtClean="0"/>
              <a:t>atom.</a:t>
            </a:r>
            <a:r>
              <a:rPr lang="ar-IQ" dirty="0" smtClean="0"/>
              <a:t> </a:t>
            </a:r>
            <a:r>
              <a:rPr lang="en-US" dirty="0" smtClean="0"/>
              <a:t>General </a:t>
            </a:r>
            <a:r>
              <a:rPr lang="en-US" dirty="0"/>
              <a:t>formula for alkyl groups is CnH2n+1</a:t>
            </a:r>
          </a:p>
          <a:p>
            <a:pPr marL="114300" indent="0">
              <a:buNone/>
            </a:pPr>
            <a:r>
              <a:rPr lang="en-US" dirty="0" smtClean="0"/>
              <a:t>Let </a:t>
            </a:r>
            <a:r>
              <a:rPr lang="en-US" dirty="0"/>
              <a:t>us recall the general rules for</a:t>
            </a:r>
          </a:p>
          <a:p>
            <a:pPr marL="114300" indent="0">
              <a:buNone/>
            </a:pPr>
            <a:r>
              <a:rPr lang="en-US" dirty="0" smtClean="0"/>
              <a:t>Nomenclature. Nomenclature </a:t>
            </a:r>
            <a:r>
              <a:rPr lang="en-US" dirty="0"/>
              <a:t>of substituted alkanes can</a:t>
            </a:r>
          </a:p>
          <a:p>
            <a:pPr marL="114300" indent="0">
              <a:buNone/>
            </a:pPr>
            <a:r>
              <a:rPr lang="en-US" dirty="0"/>
              <a:t>further be understood by considering the</a:t>
            </a:r>
          </a:p>
          <a:p>
            <a:pPr marL="114300" indent="0">
              <a:buNone/>
            </a:pPr>
            <a:r>
              <a:rPr lang="en-US" dirty="0"/>
              <a:t>following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326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4</a:t>
            </a:fld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11" y="260648"/>
            <a:ext cx="7344816" cy="6296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02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5</a:t>
            </a:fld>
            <a:endParaRPr lang="en-CA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14904"/>
            <a:ext cx="5760640" cy="675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046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/>
              <a:t>If it is important to write the correct </a:t>
            </a:r>
            <a:r>
              <a:rPr lang="en-US" dirty="0" smtClean="0"/>
              <a:t>IUPAC name </a:t>
            </a:r>
            <a:r>
              <a:rPr lang="en-US" dirty="0"/>
              <a:t>for a given structure, it is </a:t>
            </a:r>
            <a:r>
              <a:rPr lang="en-US" dirty="0" err="1"/>
              <a:t>equallyimportant</a:t>
            </a:r>
            <a:r>
              <a:rPr lang="en-US" dirty="0"/>
              <a:t> to write the correct structure </a:t>
            </a:r>
            <a:r>
              <a:rPr lang="en-US" dirty="0" smtClean="0"/>
              <a:t>from the </a:t>
            </a:r>
            <a:r>
              <a:rPr lang="en-US" dirty="0"/>
              <a:t>given IUPAC name. To do this, first of </a:t>
            </a:r>
            <a:r>
              <a:rPr lang="en-US" dirty="0" smtClean="0"/>
              <a:t>all, the </a:t>
            </a:r>
            <a:r>
              <a:rPr lang="en-US" dirty="0"/>
              <a:t>longest chain of carbon atoms</a:t>
            </a:r>
          </a:p>
          <a:p>
            <a:pPr marL="114300" indent="0">
              <a:buNone/>
            </a:pPr>
            <a:r>
              <a:rPr lang="en-US" dirty="0"/>
              <a:t>corresponding to the parent alkane is </a:t>
            </a:r>
            <a:r>
              <a:rPr lang="en-US" dirty="0" smtClean="0"/>
              <a:t>written. Then </a:t>
            </a:r>
            <a:r>
              <a:rPr lang="en-US" dirty="0"/>
              <a:t>after numbering it, the substituents </a:t>
            </a:r>
            <a:r>
              <a:rPr lang="en-US" dirty="0" smtClean="0"/>
              <a:t>are attached </a:t>
            </a:r>
            <a:r>
              <a:rPr lang="en-US" dirty="0"/>
              <a:t>to the correct carbon atoms and finally</a:t>
            </a:r>
          </a:p>
          <a:p>
            <a:pPr marL="114300" indent="0">
              <a:buNone/>
            </a:pPr>
            <a:r>
              <a:rPr lang="en-US" dirty="0"/>
              <a:t>valence of each carbon atom is satisfied </a:t>
            </a:r>
            <a:r>
              <a:rPr lang="en-US" dirty="0" smtClean="0"/>
              <a:t>by putting </a:t>
            </a:r>
            <a:r>
              <a:rPr lang="en-US" dirty="0"/>
              <a:t>the correct number of hydrogen </a:t>
            </a:r>
            <a:r>
              <a:rPr lang="en-US" dirty="0" smtClean="0"/>
              <a:t>atoms. This </a:t>
            </a:r>
            <a:r>
              <a:rPr lang="en-US" dirty="0"/>
              <a:t>can be clarified by writing the structure</a:t>
            </a:r>
          </a:p>
          <a:p>
            <a:pPr marL="114300" indent="0">
              <a:buNone/>
            </a:pPr>
            <a:r>
              <a:rPr lang="en-US" dirty="0"/>
              <a:t>of 3-ethyl-2, 2–</a:t>
            </a:r>
            <a:r>
              <a:rPr lang="en-US" dirty="0" err="1"/>
              <a:t>dimethylpentane</a:t>
            </a:r>
            <a:r>
              <a:rPr lang="en-US" dirty="0"/>
              <a:t> in the</a:t>
            </a:r>
          </a:p>
          <a:p>
            <a:pPr marL="114300" indent="0">
              <a:buNone/>
            </a:pPr>
            <a:r>
              <a:rPr lang="en-US" dirty="0"/>
              <a:t>following steps :</a:t>
            </a:r>
          </a:p>
          <a:p>
            <a:pPr marL="114300" indent="0">
              <a:buNone/>
            </a:pPr>
            <a:r>
              <a:rPr lang="en-US" dirty="0"/>
              <a:t>i) Draw the chain of five carbon atoms:</a:t>
            </a:r>
          </a:p>
          <a:p>
            <a:pPr marL="114300" indent="0">
              <a:buNone/>
            </a:pPr>
            <a:r>
              <a:rPr lang="en-US" dirty="0"/>
              <a:t>C – C – C – C – C</a:t>
            </a:r>
          </a:p>
          <a:p>
            <a:pPr marL="114300" indent="0">
              <a:buNone/>
            </a:pPr>
            <a:r>
              <a:rPr lang="en-US" dirty="0"/>
              <a:t>ii) Give number to carbon atoms:</a:t>
            </a:r>
          </a:p>
          <a:p>
            <a:pPr marL="114300" indent="0">
              <a:buNone/>
            </a:pPr>
            <a:r>
              <a:rPr lang="en-US" dirty="0"/>
              <a:t>C1– C2– C3– C4– C5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07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7</a:t>
            </a:fld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iii) Attach ethyl group at carbon 3 and two</a:t>
            </a:r>
          </a:p>
          <a:p>
            <a:pPr marL="114300" indent="0">
              <a:buNone/>
            </a:pPr>
            <a:r>
              <a:rPr lang="en-US" dirty="0"/>
              <a:t>methyl groups at carbon </a:t>
            </a:r>
            <a:r>
              <a:rPr lang="en-US" dirty="0" smtClean="0"/>
              <a:t>2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2479085"/>
            <a:ext cx="2764358" cy="94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0" y="3717032"/>
            <a:ext cx="56886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iv) Satisfy the valence of each carbon atom by</a:t>
            </a:r>
          </a:p>
          <a:p>
            <a:r>
              <a:rPr lang="en-US" dirty="0"/>
              <a:t>putting requisite number of hydrogen</a:t>
            </a:r>
          </a:p>
          <a:p>
            <a:r>
              <a:rPr lang="en-US" dirty="0"/>
              <a:t>atoms 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21" y="4892706"/>
            <a:ext cx="2865115" cy="95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250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Preparation</a:t>
            </a:r>
          </a:p>
          <a:p>
            <a:pPr marL="114300" indent="0">
              <a:buNone/>
            </a:pPr>
            <a:r>
              <a:rPr lang="en-US" sz="2000" dirty="0"/>
              <a:t>1. From unsaturated </a:t>
            </a:r>
            <a:r>
              <a:rPr lang="en-US" sz="2000" dirty="0" smtClean="0"/>
              <a:t>hydrocarbons </a:t>
            </a:r>
            <a:r>
              <a:rPr lang="en-US" sz="2000" dirty="0" err="1" smtClean="0"/>
              <a:t>Dihydrogen</a:t>
            </a:r>
            <a:r>
              <a:rPr lang="en-US" sz="2000" dirty="0" smtClean="0"/>
              <a:t> </a:t>
            </a:r>
            <a:r>
              <a:rPr lang="en-US" sz="2000" dirty="0"/>
              <a:t>gas adds to alkenes and </a:t>
            </a:r>
            <a:r>
              <a:rPr lang="en-US" sz="2000" dirty="0" smtClean="0"/>
              <a:t>alkynes in </a:t>
            </a:r>
            <a:r>
              <a:rPr lang="en-US" sz="2000" dirty="0"/>
              <a:t>the presence of finely divided catalysts like</a:t>
            </a:r>
          </a:p>
          <a:p>
            <a:pPr marL="114300" indent="0">
              <a:buNone/>
            </a:pPr>
            <a:r>
              <a:rPr lang="en-US" sz="2000" dirty="0"/>
              <a:t>platinum, palladium or nickel to form </a:t>
            </a:r>
            <a:r>
              <a:rPr lang="en-US" sz="2000" dirty="0" smtClean="0"/>
              <a:t>alkanes. This </a:t>
            </a:r>
            <a:r>
              <a:rPr lang="en-US" sz="2000" dirty="0"/>
              <a:t>process is called hydrogenation. </a:t>
            </a:r>
            <a:r>
              <a:rPr lang="en-US" sz="2000" dirty="0" smtClean="0"/>
              <a:t>These metals </a:t>
            </a:r>
            <a:r>
              <a:rPr lang="en-US" sz="2000" dirty="0"/>
              <a:t>adsorb </a:t>
            </a:r>
            <a:r>
              <a:rPr lang="en-US" sz="2000" dirty="0" err="1"/>
              <a:t>dihydrogen</a:t>
            </a:r>
            <a:r>
              <a:rPr lang="en-US" sz="2000" dirty="0"/>
              <a:t> gas on their surfaces</a:t>
            </a:r>
          </a:p>
          <a:p>
            <a:pPr marL="114300" indent="0">
              <a:buNone/>
            </a:pPr>
            <a:r>
              <a:rPr lang="en-US" sz="2000" dirty="0"/>
              <a:t>and activate the hydrogen – hydrogen </a:t>
            </a:r>
            <a:r>
              <a:rPr lang="en-US" sz="2000" dirty="0" smtClean="0"/>
              <a:t>bond. Platinum </a:t>
            </a:r>
            <a:r>
              <a:rPr lang="en-US" sz="2000" dirty="0"/>
              <a:t>and palladium </a:t>
            </a:r>
            <a:r>
              <a:rPr lang="en-US" sz="2000" dirty="0" err="1"/>
              <a:t>catalyse</a:t>
            </a:r>
            <a:r>
              <a:rPr lang="en-US" sz="2000" dirty="0"/>
              <a:t> the </a:t>
            </a:r>
            <a:r>
              <a:rPr lang="en-US" sz="2000" dirty="0" smtClean="0"/>
              <a:t>reaction at </a:t>
            </a:r>
            <a:r>
              <a:rPr lang="en-US" sz="2000" dirty="0"/>
              <a:t>room temperature but relatively higher</a:t>
            </a:r>
          </a:p>
          <a:p>
            <a:pPr marL="114300" indent="0">
              <a:buNone/>
            </a:pPr>
            <a:r>
              <a:rPr lang="en-US" sz="2000" dirty="0"/>
              <a:t>temperature </a:t>
            </a:r>
            <a:r>
              <a:rPr lang="en-US" sz="2000" dirty="0" smtClean="0"/>
              <a:t>and </a:t>
            </a:r>
            <a:r>
              <a:rPr lang="en-US" sz="2000" dirty="0"/>
              <a:t>pressure are required </a:t>
            </a:r>
            <a:r>
              <a:rPr lang="en-US" sz="2000" dirty="0" smtClean="0"/>
              <a:t>with nickel </a:t>
            </a:r>
            <a:r>
              <a:rPr lang="en-US" sz="2000" dirty="0"/>
              <a:t>catalysts</a:t>
            </a:r>
            <a:r>
              <a:rPr lang="en-US" sz="2000" dirty="0" smtClean="0"/>
              <a:t>.</a:t>
            </a:r>
          </a:p>
          <a:p>
            <a:pPr marL="11430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8</a:t>
            </a:fld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45024"/>
            <a:ext cx="4176464" cy="234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76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03" y="620688"/>
            <a:ext cx="76200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                                    </a:t>
            </a:r>
          </a:p>
          <a:p>
            <a:pPr marL="114300" indent="0">
              <a:buNone/>
            </a:pPr>
            <a:r>
              <a:rPr lang="en-US" dirty="0" smtClean="0"/>
              <a:t>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66EF-17BC-4183-AAD0-6F789E9B65DA}" type="slidenum">
              <a:rPr lang="en-CA" smtClean="0"/>
              <a:t>9</a:t>
            </a:fld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6859789" cy="2888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447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2463</TotalTime>
  <Words>521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    المحاضرة الثانية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Characterise Seleno-nitrones  compounds And study their bioactivity</dc:title>
  <dc:creator>asia</dc:creator>
  <cp:lastModifiedBy>DR.Ahmed Saker 2o1O</cp:lastModifiedBy>
  <cp:revision>191</cp:revision>
  <cp:lastPrinted>2014-08-13T19:25:35Z</cp:lastPrinted>
  <dcterms:created xsi:type="dcterms:W3CDTF">2014-08-01T14:26:31Z</dcterms:created>
  <dcterms:modified xsi:type="dcterms:W3CDTF">2019-11-22T08:08:22Z</dcterms:modified>
</cp:coreProperties>
</file>